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League Spartan" panose="020B0604020202020204" charset="0"/>
      <p:regular r:id="rId17"/>
    </p:embeddedFont>
    <p:embeddedFont>
      <p:font typeface="Poppins" panose="020B0502040204020203" pitchFamily="2" charset="0"/>
      <p:regular r:id="rId18"/>
    </p:embeddedFont>
    <p:embeddedFont>
      <p:font typeface="Poppi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2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12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6.sv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45.png"/><Relationship Id="rId5" Type="http://schemas.openxmlformats.org/officeDocument/2006/relationships/image" Target="../media/image11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2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5.png"/><Relationship Id="rId21" Type="http://schemas.openxmlformats.org/officeDocument/2006/relationships/image" Target="../media/image35.png"/><Relationship Id="rId7" Type="http://schemas.openxmlformats.org/officeDocument/2006/relationships/image" Target="../media/image11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32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19" Type="http://schemas.openxmlformats.org/officeDocument/2006/relationships/image" Target="../media/image3.png"/><Relationship Id="rId4" Type="http://schemas.openxmlformats.org/officeDocument/2006/relationships/image" Target="../media/image6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36.png"/><Relationship Id="rId10" Type="http://schemas.openxmlformats.org/officeDocument/2006/relationships/image" Target="../media/image28.svg"/><Relationship Id="rId4" Type="http://schemas.openxmlformats.org/officeDocument/2006/relationships/image" Target="../media/image6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83260">
            <a:off x="9928820" y="-1492756"/>
            <a:ext cx="9776444" cy="10097112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7581" r="-241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EA788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059828">
            <a:off x="-1224873" y="1831518"/>
            <a:ext cx="11279853" cy="10181045"/>
          </a:xfrm>
          <a:custGeom>
            <a:avLst/>
            <a:gdLst/>
            <a:ahLst/>
            <a:cxnLst/>
            <a:rect l="l" t="t" r="r" b="b"/>
            <a:pathLst>
              <a:path w="11279853" h="10181045">
                <a:moveTo>
                  <a:pt x="0" y="0"/>
                </a:moveTo>
                <a:lnTo>
                  <a:pt x="11279852" y="0"/>
                </a:lnTo>
                <a:lnTo>
                  <a:pt x="11279852" y="10181045"/>
                </a:lnTo>
                <a:lnTo>
                  <a:pt x="0" y="10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86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661445" y="9138599"/>
            <a:ext cx="2882434" cy="28824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41217" y="-1441217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59828">
            <a:off x="-2217587" y="-1208432"/>
            <a:ext cx="6492574" cy="3137242"/>
          </a:xfrm>
          <a:custGeom>
            <a:avLst/>
            <a:gdLst/>
            <a:ahLst/>
            <a:cxnLst/>
            <a:rect l="l" t="t" r="r" b="b"/>
            <a:pathLst>
              <a:path w="6492574" h="3137242">
                <a:moveTo>
                  <a:pt x="0" y="0"/>
                </a:moveTo>
                <a:lnTo>
                  <a:pt x="6492574" y="0"/>
                </a:lnTo>
                <a:lnTo>
                  <a:pt x="6492574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0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9551778">
            <a:off x="15770395" y="8302111"/>
            <a:ext cx="6492574" cy="3137242"/>
          </a:xfrm>
          <a:custGeom>
            <a:avLst/>
            <a:gdLst/>
            <a:ahLst/>
            <a:cxnLst/>
            <a:rect l="l" t="t" r="r" b="b"/>
            <a:pathLst>
              <a:path w="6492574" h="3137242">
                <a:moveTo>
                  <a:pt x="0" y="0"/>
                </a:moveTo>
                <a:lnTo>
                  <a:pt x="6492573" y="0"/>
                </a:lnTo>
                <a:lnTo>
                  <a:pt x="6492573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0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96861" y="3438345"/>
            <a:ext cx="9129020" cy="256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6"/>
              </a:lnSpc>
            </a:pPr>
            <a:r>
              <a:rPr lang="en-US" sz="61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VISUALIZING ELECTION DATA FOR A NEWS COMPANY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6861" y="6526039"/>
            <a:ext cx="5474470" cy="337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 TEAM 1 : </a:t>
            </a:r>
          </a:p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DIVYA </a:t>
            </a:r>
          </a:p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ANJALI </a:t>
            </a:r>
          </a:p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ABHISHEK </a:t>
            </a:r>
          </a:p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ASMITHA </a:t>
            </a:r>
          </a:p>
          <a:p>
            <a:pPr marL="0" lvl="0" indent="0" algn="l">
              <a:lnSpc>
                <a:spcPts val="4436"/>
              </a:lnSpc>
              <a:spcBef>
                <a:spcPct val="0"/>
              </a:spcBef>
            </a:pPr>
            <a:r>
              <a:rPr lang="en-US" sz="4032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JANNATH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55787" y="1028700"/>
            <a:ext cx="14638225" cy="8229600"/>
          </a:xfrm>
          <a:custGeom>
            <a:avLst/>
            <a:gdLst/>
            <a:ahLst/>
            <a:cxnLst/>
            <a:rect l="l" t="t" r="r" b="b"/>
            <a:pathLst>
              <a:path w="14638225" h="8229600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9183972" y="6723877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3634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5588" y="-1989626"/>
            <a:ext cx="2882434" cy="28824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7079" y="2229408"/>
            <a:ext cx="9212667" cy="1665608"/>
            <a:chOff x="0" y="0"/>
            <a:chExt cx="12283556" cy="2220810"/>
          </a:xfrm>
        </p:grpSpPr>
        <p:sp>
          <p:nvSpPr>
            <p:cNvPr id="10" name="Freeform 10"/>
            <p:cNvSpPr/>
            <p:nvPr/>
          </p:nvSpPr>
          <p:spPr>
            <a:xfrm>
              <a:off x="3644490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02738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660618" y="5525330"/>
            <a:ext cx="6069453" cy="4761670"/>
          </a:xfrm>
          <a:custGeom>
            <a:avLst/>
            <a:gdLst/>
            <a:ahLst/>
            <a:cxnLst/>
            <a:rect l="l" t="t" r="r" b="b"/>
            <a:pathLst>
              <a:path w="6069453" h="4761670">
                <a:moveTo>
                  <a:pt x="0" y="0"/>
                </a:moveTo>
                <a:lnTo>
                  <a:pt x="6069453" y="0"/>
                </a:lnTo>
                <a:lnTo>
                  <a:pt x="6069453" y="4761670"/>
                </a:lnTo>
                <a:lnTo>
                  <a:pt x="0" y="4761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394" t="-3363" r="-1000" b="-3439"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492613" y="757830"/>
            <a:ext cx="5322042" cy="4608764"/>
          </a:xfrm>
          <a:custGeom>
            <a:avLst/>
            <a:gdLst/>
            <a:ahLst/>
            <a:cxnLst/>
            <a:rect l="l" t="t" r="r" b="b"/>
            <a:pathLst>
              <a:path w="5322042" h="4608764">
                <a:moveTo>
                  <a:pt x="0" y="0"/>
                </a:moveTo>
                <a:lnTo>
                  <a:pt x="5322041" y="0"/>
                </a:lnTo>
                <a:lnTo>
                  <a:pt x="5322041" y="4608764"/>
                </a:lnTo>
                <a:lnTo>
                  <a:pt x="0" y="4608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355" t="-4045" r="-2579" b="-7623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05983" y="2641842"/>
            <a:ext cx="811530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State-Level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900" y="4149197"/>
            <a:ext cx="8039100" cy="191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focuses on understanding how votes and electors are distributed across different states to identify key regions of voter concentration and performance.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" y="6171030"/>
            <a:ext cx="8039100" cy="334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 of Votes by State: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Highlighted states with high and low voter turnout to show regional variations.</a:t>
            </a:r>
          </a:p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Count of Electors by State (Donut Chart):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Showed proportional representation of electors across states for easy comparison</a:t>
            </a:r>
          </a:p>
          <a:p>
            <a:pPr algn="l">
              <a:lnSpc>
                <a:spcPts val="3779"/>
              </a:lnSpc>
            </a:pP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55787" y="660074"/>
            <a:ext cx="15293910" cy="8598226"/>
          </a:xfrm>
          <a:custGeom>
            <a:avLst/>
            <a:gdLst/>
            <a:ahLst/>
            <a:cxnLst/>
            <a:rect l="l" t="t" r="r" b="b"/>
            <a:pathLst>
              <a:path w="15293910" h="8598226">
                <a:moveTo>
                  <a:pt x="0" y="0"/>
                </a:moveTo>
                <a:lnTo>
                  <a:pt x="15293910" y="0"/>
                </a:lnTo>
                <a:lnTo>
                  <a:pt x="15293910" y="8598226"/>
                </a:lnTo>
                <a:lnTo>
                  <a:pt x="0" y="8598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31706" y="3334311"/>
            <a:ext cx="4621015" cy="4772584"/>
            <a:chOff x="0" y="0"/>
            <a:chExt cx="6350000" cy="6558280"/>
          </a:xfrm>
        </p:grpSpPr>
        <p:sp>
          <p:nvSpPr>
            <p:cNvPr id="5" name="Freeform 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6464" t="-13186" b="-2183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2695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153634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795588" y="-1989626"/>
            <a:ext cx="2882434" cy="28824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17079" y="1572157"/>
            <a:ext cx="9746673" cy="1762154"/>
            <a:chOff x="0" y="0"/>
            <a:chExt cx="12995564" cy="2349538"/>
          </a:xfrm>
        </p:grpSpPr>
        <p:sp>
          <p:nvSpPr>
            <p:cNvPr id="12" name="Freeform 12"/>
            <p:cNvSpPr/>
            <p:nvPr/>
          </p:nvSpPr>
          <p:spPr>
            <a:xfrm>
              <a:off x="3855740" y="0"/>
              <a:ext cx="5692713" cy="2349538"/>
            </a:xfrm>
            <a:custGeom>
              <a:avLst/>
              <a:gdLst/>
              <a:ahLst/>
              <a:cxnLst/>
              <a:rect l="l" t="t" r="r" b="b"/>
              <a:pathLst>
                <a:path w="5692713" h="2349538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692713" cy="2349538"/>
            </a:xfrm>
            <a:custGeom>
              <a:avLst/>
              <a:gdLst/>
              <a:ahLst/>
              <a:cxnLst/>
              <a:rect l="l" t="t" r="r" b="b"/>
              <a:pathLst>
                <a:path w="5692713" h="2349538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302851" y="0"/>
              <a:ext cx="5692713" cy="2349538"/>
            </a:xfrm>
            <a:custGeom>
              <a:avLst/>
              <a:gdLst/>
              <a:ahLst/>
              <a:cxnLst/>
              <a:rect l="l" t="t" r="r" b="b"/>
              <a:pathLst>
                <a:path w="5692713" h="2349538">
                  <a:moveTo>
                    <a:pt x="0" y="0"/>
                  </a:moveTo>
                  <a:lnTo>
                    <a:pt x="5692713" y="0"/>
                  </a:lnTo>
                  <a:lnTo>
                    <a:pt x="5692713" y="2349538"/>
                  </a:lnTo>
                  <a:lnTo>
                    <a:pt x="0" y="234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590809" y="0"/>
            <a:ext cx="4422165" cy="4567212"/>
            <a:chOff x="0" y="0"/>
            <a:chExt cx="6350000" cy="6558280"/>
          </a:xfrm>
        </p:grpSpPr>
        <p:sp>
          <p:nvSpPr>
            <p:cNvPr id="16" name="Freeform 1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-3865" t="-5160" r="-38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2695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6225" y="3497045"/>
            <a:ext cx="8617392" cy="633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focuses on analyzing voter behavior across demographics to understand how population traits influence election outcomes.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Gender-wise Turnout: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Analyzed male and female participation to identify regional differences.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Age Group Participation: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Analyzed voter participation across different age groups to identify generational engagement patterns..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Urban vs. Rural Participation:</a:t>
            </a: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Examined voting patterns to highlight geographic influences on overall turnout.</a:t>
            </a:r>
          </a:p>
          <a:p>
            <a:pPr algn="l">
              <a:lnSpc>
                <a:spcPts val="3220"/>
              </a:lnSpc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1381325" y="9454196"/>
            <a:ext cx="4035613" cy="1665608"/>
          </a:xfrm>
          <a:custGeom>
            <a:avLst/>
            <a:gdLst/>
            <a:ahLst/>
            <a:cxnLst/>
            <a:rect l="l" t="t" r="r" b="b"/>
            <a:pathLst>
              <a:path w="4035613" h="1665608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829624" y="4959187"/>
            <a:ext cx="3944535" cy="4682909"/>
          </a:xfrm>
          <a:custGeom>
            <a:avLst/>
            <a:gdLst/>
            <a:ahLst/>
            <a:cxnLst/>
            <a:rect l="l" t="t" r="r" b="b"/>
            <a:pathLst>
              <a:path w="3944535" h="4682909">
                <a:moveTo>
                  <a:pt x="0" y="0"/>
                </a:moveTo>
                <a:lnTo>
                  <a:pt x="3944534" y="0"/>
                </a:lnTo>
                <a:lnTo>
                  <a:pt x="3944534" y="4682909"/>
                </a:lnTo>
                <a:lnTo>
                  <a:pt x="0" y="46829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360" r="-4484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225" y="1985943"/>
            <a:ext cx="9144000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Demographic Insights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55787" y="1028700"/>
            <a:ext cx="14638225" cy="8229600"/>
          </a:xfrm>
          <a:custGeom>
            <a:avLst/>
            <a:gdLst/>
            <a:ahLst/>
            <a:cxnLst/>
            <a:rect l="l" t="t" r="r" b="b"/>
            <a:pathLst>
              <a:path w="14638225" h="8229600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9183972" y="6723877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3634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5588" y="-1989626"/>
            <a:ext cx="2882434" cy="28824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80610" y="1982198"/>
            <a:ext cx="9561079" cy="1728599"/>
            <a:chOff x="0" y="0"/>
            <a:chExt cx="12748105" cy="2304799"/>
          </a:xfrm>
        </p:grpSpPr>
        <p:sp>
          <p:nvSpPr>
            <p:cNvPr id="10" name="Freeform 10"/>
            <p:cNvSpPr/>
            <p:nvPr/>
          </p:nvSpPr>
          <p:spPr>
            <a:xfrm>
              <a:off x="3782320" y="0"/>
              <a:ext cx="5584314" cy="2304799"/>
            </a:xfrm>
            <a:custGeom>
              <a:avLst/>
              <a:gdLst/>
              <a:ahLst/>
              <a:cxnLst/>
              <a:rect l="l" t="t" r="r" b="b"/>
              <a:pathLst>
                <a:path w="5584314" h="2304799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584314" cy="2304799"/>
            </a:xfrm>
            <a:custGeom>
              <a:avLst/>
              <a:gdLst/>
              <a:ahLst/>
              <a:cxnLst/>
              <a:rect l="l" t="t" r="r" b="b"/>
              <a:pathLst>
                <a:path w="5584314" h="2304799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163791" y="0"/>
              <a:ext cx="5584314" cy="2304799"/>
            </a:xfrm>
            <a:custGeom>
              <a:avLst/>
              <a:gdLst/>
              <a:ahLst/>
              <a:cxnLst/>
              <a:rect l="l" t="t" r="r" b="b"/>
              <a:pathLst>
                <a:path w="5584314" h="2304799">
                  <a:moveTo>
                    <a:pt x="0" y="0"/>
                  </a:moveTo>
                  <a:lnTo>
                    <a:pt x="5584314" y="0"/>
                  </a:lnTo>
                  <a:lnTo>
                    <a:pt x="5584314" y="2304799"/>
                  </a:lnTo>
                  <a:lnTo>
                    <a:pt x="0" y="2304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66723" y="6450434"/>
            <a:ext cx="6767931" cy="3804926"/>
          </a:xfrm>
          <a:custGeom>
            <a:avLst/>
            <a:gdLst/>
            <a:ahLst/>
            <a:cxnLst/>
            <a:rect l="l" t="t" r="r" b="b"/>
            <a:pathLst>
              <a:path w="6767931" h="3804926">
                <a:moveTo>
                  <a:pt x="0" y="0"/>
                </a:moveTo>
                <a:lnTo>
                  <a:pt x="6767932" y="0"/>
                </a:lnTo>
                <a:lnTo>
                  <a:pt x="6767932" y="3804926"/>
                </a:lnTo>
                <a:lnTo>
                  <a:pt x="0" y="380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112198" y="0"/>
            <a:ext cx="8175802" cy="4905481"/>
            <a:chOff x="0" y="0"/>
            <a:chExt cx="635000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lnTo>
                    <a:pt x="0" y="0"/>
                  </a:lnTo>
                  <a:cubicBezTo>
                    <a:pt x="0" y="0"/>
                    <a:pt x="0" y="317500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-8906" t="-3981" r="-6852" b="-4040"/>
              </a:stretch>
            </a:blipFill>
            <a:ln w="142875" cap="rnd">
              <a:solidFill>
                <a:srgbClr val="62695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95588" y="5177133"/>
            <a:ext cx="8463712" cy="5078227"/>
            <a:chOff x="0" y="0"/>
            <a:chExt cx="6350000" cy="381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lnTo>
                    <a:pt x="0" y="0"/>
                  </a:lnTo>
                  <a:cubicBezTo>
                    <a:pt x="0" y="0"/>
                    <a:pt x="0" y="317500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l="-392" r="-392"/>
              </a:stretch>
            </a:blipFill>
            <a:ln w="142875" cap="rnd">
              <a:solidFill>
                <a:srgbClr val="62695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525" y="2219174"/>
            <a:ext cx="7766888" cy="234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0"/>
              </a:lnSpc>
            </a:pPr>
            <a:r>
              <a:rPr lang="en-US" sz="5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Party &amp; Candidate </a:t>
            </a:r>
          </a:p>
          <a:p>
            <a:pPr algn="just">
              <a:lnSpc>
                <a:spcPts val="5500"/>
              </a:lnSpc>
            </a:pPr>
            <a:r>
              <a:rPr lang="en-US" sz="5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 Overview</a:t>
            </a:r>
          </a:p>
          <a:p>
            <a:pPr algn="just">
              <a:lnSpc>
                <a:spcPts val="7260"/>
              </a:lnSpc>
            </a:pPr>
            <a:endParaRPr lang="en-US" sz="5000">
              <a:solidFill>
                <a:srgbClr val="62695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4900" y="4149197"/>
            <a:ext cx="8039100" cy="143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section highlights how different parties and candidates performed across states, focusing on both overall and detailed results.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488" y="5916931"/>
            <a:ext cx="8039100" cy="334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Party-wise Seat Comparison: 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Showed the competitive performance of major parties.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Detailed Data Table: 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Included State, Party, Candidate, Constituency, Total Votes, and Vote % for deeper analysis.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531374">
            <a:off x="15732882" y="8718379"/>
            <a:ext cx="3931162" cy="3137242"/>
          </a:xfrm>
          <a:custGeom>
            <a:avLst/>
            <a:gdLst/>
            <a:ahLst/>
            <a:cxnLst/>
            <a:rect l="l" t="t" r="r" b="b"/>
            <a:pathLst>
              <a:path w="3931162" h="313724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3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441217" y="266297"/>
            <a:ext cx="2882434" cy="288243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72050" y="926464"/>
            <a:ext cx="8858250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 rot="-1059828">
            <a:off x="-1965581" y="-1302324"/>
            <a:ext cx="3931162" cy="3137242"/>
          </a:xfrm>
          <a:custGeom>
            <a:avLst/>
            <a:gdLst/>
            <a:ahLst/>
            <a:cxnLst/>
            <a:rect l="l" t="t" r="r" b="b"/>
            <a:pathLst>
              <a:path w="3931162" h="313724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271712" y="2655883"/>
            <a:ext cx="14258925" cy="545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A unified and interactive Power BI dashboard was developed to integrate election data from multiple verified sources into a single, cohesive platform. It ensures consistency, accuracy, and ease of analysis across datasets.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The dashboard provides clear insights into historical trends, demographics, real-time updates, and candidate performance, enabling quick and visual understanding of election outcomes.</a:t>
            </a:r>
          </a:p>
          <a:p>
            <a:pPr algn="l">
              <a:lnSpc>
                <a:spcPts val="3779"/>
              </a:lnSpc>
            </a:pPr>
            <a:endParaRPr lang="en-US" sz="32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32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4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016614" y="-3984386"/>
            <a:ext cx="10259174" cy="18283597"/>
          </a:xfrm>
          <a:custGeom>
            <a:avLst/>
            <a:gdLst/>
            <a:ahLst/>
            <a:cxnLst/>
            <a:rect l="l" t="t" r="r" b="b"/>
            <a:pathLst>
              <a:path w="10259174" h="18283597">
                <a:moveTo>
                  <a:pt x="0" y="0"/>
                </a:moveTo>
                <a:lnTo>
                  <a:pt x="10259175" y="0"/>
                </a:lnTo>
                <a:lnTo>
                  <a:pt x="10259175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82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360370" y="6898488"/>
            <a:ext cx="4488839" cy="448883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593378" y="452513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426946" y="-887681"/>
            <a:ext cx="2882434" cy="28824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85498" y="237231"/>
            <a:ext cx="8755406" cy="1582937"/>
            <a:chOff x="0" y="0"/>
            <a:chExt cx="11673875" cy="2110583"/>
          </a:xfrm>
        </p:grpSpPr>
        <p:sp>
          <p:nvSpPr>
            <p:cNvPr id="12" name="Freeform 12"/>
            <p:cNvSpPr/>
            <p:nvPr/>
          </p:nvSpPr>
          <p:spPr>
            <a:xfrm>
              <a:off x="3463599" y="0"/>
              <a:ext cx="5113747" cy="2110583"/>
            </a:xfrm>
            <a:custGeom>
              <a:avLst/>
              <a:gdLst/>
              <a:ahLst/>
              <a:cxnLst/>
              <a:rect l="l" t="t" r="r" b="b"/>
              <a:pathLst>
                <a:path w="5113747" h="2110583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113747" cy="2110583"/>
            </a:xfrm>
            <a:custGeom>
              <a:avLst/>
              <a:gdLst/>
              <a:ahLst/>
              <a:cxnLst/>
              <a:rect l="l" t="t" r="r" b="b"/>
              <a:pathLst>
                <a:path w="5113747" h="2110583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560128" y="0"/>
              <a:ext cx="5113747" cy="2110583"/>
            </a:xfrm>
            <a:custGeom>
              <a:avLst/>
              <a:gdLst/>
              <a:ahLst/>
              <a:cxnLst/>
              <a:rect l="l" t="t" r="r" b="b"/>
              <a:pathLst>
                <a:path w="5113747" h="2110583">
                  <a:moveTo>
                    <a:pt x="0" y="0"/>
                  </a:moveTo>
                  <a:lnTo>
                    <a:pt x="5113747" y="0"/>
                  </a:lnTo>
                  <a:lnTo>
                    <a:pt x="5113747" y="2110583"/>
                  </a:lnTo>
                  <a:lnTo>
                    <a:pt x="0" y="2110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80191" y="1875042"/>
            <a:ext cx="15166021" cy="8280034"/>
          </a:xfrm>
          <a:custGeom>
            <a:avLst/>
            <a:gdLst/>
            <a:ahLst/>
            <a:cxnLst/>
            <a:rect l="l" t="t" r="r" b="b"/>
            <a:pathLst>
              <a:path w="15166021" h="8280034">
                <a:moveTo>
                  <a:pt x="0" y="0"/>
                </a:moveTo>
                <a:lnTo>
                  <a:pt x="15166020" y="0"/>
                </a:lnTo>
                <a:lnTo>
                  <a:pt x="15166020" y="8280034"/>
                </a:lnTo>
                <a:lnTo>
                  <a:pt x="0" y="82800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49" b="-1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338792" y="611112"/>
            <a:ext cx="944881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r="-65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551778">
            <a:off x="15601087" y="8260941"/>
            <a:ext cx="3696267" cy="3137242"/>
          </a:xfrm>
          <a:custGeom>
            <a:avLst/>
            <a:gdLst/>
            <a:ahLst/>
            <a:cxnLst/>
            <a:rect l="l" t="t" r="r" b="b"/>
            <a:pathLst>
              <a:path w="3696267" h="3137242">
                <a:moveTo>
                  <a:pt x="0" y="0"/>
                </a:moveTo>
                <a:lnTo>
                  <a:pt x="3696267" y="0"/>
                </a:lnTo>
                <a:lnTo>
                  <a:pt x="3696267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5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551117" y="9258300"/>
            <a:ext cx="2882434" cy="288243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441217" y="441099"/>
            <a:ext cx="2882434" cy="28824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59828">
            <a:off x="-1287200" y="-557820"/>
            <a:ext cx="5518661" cy="4159716"/>
          </a:xfrm>
          <a:custGeom>
            <a:avLst/>
            <a:gdLst/>
            <a:ahLst/>
            <a:cxnLst/>
            <a:rect l="l" t="t" r="r" b="b"/>
            <a:pathLst>
              <a:path w="5518661" h="4159716">
                <a:moveTo>
                  <a:pt x="0" y="0"/>
                </a:moveTo>
                <a:lnTo>
                  <a:pt x="5518660" y="0"/>
                </a:lnTo>
                <a:lnTo>
                  <a:pt x="5518660" y="4159716"/>
                </a:lnTo>
                <a:lnTo>
                  <a:pt x="0" y="415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2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6769293" y="8214288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59828">
            <a:off x="-296096" y="3196527"/>
            <a:ext cx="11279853" cy="10181045"/>
          </a:xfrm>
          <a:custGeom>
            <a:avLst/>
            <a:gdLst/>
            <a:ahLst/>
            <a:cxnLst/>
            <a:rect l="l" t="t" r="r" b="b"/>
            <a:pathLst>
              <a:path w="11279853" h="10181045">
                <a:moveTo>
                  <a:pt x="0" y="0"/>
                </a:moveTo>
                <a:lnTo>
                  <a:pt x="11279853" y="0"/>
                </a:lnTo>
                <a:lnTo>
                  <a:pt x="11279853" y="10181045"/>
                </a:lnTo>
                <a:lnTo>
                  <a:pt x="0" y="1018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86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5855295"/>
            <a:ext cx="9943637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60"/>
              </a:lnSpc>
            </a:pPr>
            <a:r>
              <a:rPr lang="en-US" sz="116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THANKYOU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376866" y="9492765"/>
            <a:ext cx="2882434" cy="28824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57096" y="1028700"/>
            <a:ext cx="2882434" cy="2882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868999" y="-535247"/>
            <a:ext cx="10996799" cy="11357494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37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DBE8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41217" y="266297"/>
            <a:ext cx="2882434" cy="28824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59828">
            <a:off x="-1965581" y="-1302324"/>
            <a:ext cx="3931162" cy="3137242"/>
          </a:xfrm>
          <a:custGeom>
            <a:avLst/>
            <a:gdLst/>
            <a:ahLst/>
            <a:cxnLst/>
            <a:rect l="l" t="t" r="r" b="b"/>
            <a:pathLst>
              <a:path w="3931162" h="3137242">
                <a:moveTo>
                  <a:pt x="0" y="0"/>
                </a:moveTo>
                <a:lnTo>
                  <a:pt x="3931162" y="0"/>
                </a:lnTo>
                <a:lnTo>
                  <a:pt x="3931162" y="3137242"/>
                </a:lnTo>
                <a:lnTo>
                  <a:pt x="0" y="3137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3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80483" y="1104900"/>
            <a:ext cx="8858250" cy="121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91764"/>
            <a:ext cx="7561815" cy="715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626953"/>
                </a:solidFill>
                <a:latin typeface="Poppins Bold"/>
                <a:ea typeface="Poppins Bold"/>
                <a:cs typeface="Poppins Bold"/>
                <a:sym typeface="Poppins Bold"/>
              </a:rPr>
              <a:t>Elections produce large and complex datasets with details on candidates, parties, constituencies, votes, turnout, and demographics. Analyzing this manually is slow and often inconsistent.</a:t>
            </a:r>
          </a:p>
          <a:p>
            <a:pPr algn="l">
              <a:lnSpc>
                <a:spcPts val="3779"/>
              </a:lnSpc>
            </a:pPr>
            <a:endParaRPr lang="en-US" sz="2699" b="1">
              <a:solidFill>
                <a:srgbClr val="626953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626953"/>
                </a:solidFill>
                <a:latin typeface="Poppins Bold"/>
                <a:ea typeface="Poppins Bold"/>
                <a:cs typeface="Poppins Bold"/>
                <a:sym typeface="Poppins Bold"/>
              </a:rPr>
              <a:t>To address these challenges ,this project builds a Power BI dashboard that integrates, analyzes, and visualizes both historical and real-time election data. It helps users quickly understand party performance, voter participation, and regional trends through an interactive and easy-to-use platform.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 b="1">
              <a:solidFill>
                <a:srgbClr val="62695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557669"/>
            <a:ext cx="18288000" cy="4338615"/>
          </a:xfrm>
          <a:custGeom>
            <a:avLst/>
            <a:gdLst/>
            <a:ahLst/>
            <a:cxnLst/>
            <a:rect l="l" t="t" r="r" b="b"/>
            <a:pathLst>
              <a:path w="18288000" h="4338615">
                <a:moveTo>
                  <a:pt x="0" y="0"/>
                </a:moveTo>
                <a:lnTo>
                  <a:pt x="18288000" y="0"/>
                </a:lnTo>
                <a:lnTo>
                  <a:pt x="18288000" y="4338615"/>
                </a:lnTo>
                <a:lnTo>
                  <a:pt x="0" y="433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015" b="-748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6970143" y="-7536912"/>
            <a:ext cx="4352117" cy="18283597"/>
          </a:xfrm>
          <a:custGeom>
            <a:avLst/>
            <a:gdLst/>
            <a:ahLst/>
            <a:cxnLst/>
            <a:rect l="l" t="t" r="r" b="b"/>
            <a:pathLst>
              <a:path w="4352117" h="18283597">
                <a:moveTo>
                  <a:pt x="0" y="0"/>
                </a:moveTo>
                <a:lnTo>
                  <a:pt x="4352117" y="0"/>
                </a:lnTo>
                <a:lnTo>
                  <a:pt x="4352117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201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441217" y="-957609"/>
            <a:ext cx="2882434" cy="28824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2609" y="452513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426946" y="8105926"/>
            <a:ext cx="2882434" cy="28824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540141" y="2350760"/>
            <a:ext cx="8099534" cy="2046866"/>
            <a:chOff x="0" y="0"/>
            <a:chExt cx="10799379" cy="2729155"/>
          </a:xfrm>
        </p:grpSpPr>
        <p:sp>
          <p:nvSpPr>
            <p:cNvPr id="13" name="Freeform 13"/>
            <p:cNvSpPr/>
            <p:nvPr/>
          </p:nvSpPr>
          <p:spPr>
            <a:xfrm>
              <a:off x="4186889" y="0"/>
              <a:ext cx="6612491" cy="2729155"/>
            </a:xfrm>
            <a:custGeom>
              <a:avLst/>
              <a:gdLst/>
              <a:ahLst/>
              <a:cxnLst/>
              <a:rect l="l" t="t" r="r" b="b"/>
              <a:pathLst>
                <a:path w="6612491" h="2729155">
                  <a:moveTo>
                    <a:pt x="0" y="0"/>
                  </a:moveTo>
                  <a:lnTo>
                    <a:pt x="6612490" y="0"/>
                  </a:lnTo>
                  <a:lnTo>
                    <a:pt x="6612490" y="2729155"/>
                  </a:lnTo>
                  <a:lnTo>
                    <a:pt x="0" y="272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612491" cy="2729155"/>
            </a:xfrm>
            <a:custGeom>
              <a:avLst/>
              <a:gdLst/>
              <a:ahLst/>
              <a:cxnLst/>
              <a:rect l="l" t="t" r="r" b="b"/>
              <a:pathLst>
                <a:path w="6612491" h="2729155">
                  <a:moveTo>
                    <a:pt x="0" y="0"/>
                  </a:moveTo>
                  <a:lnTo>
                    <a:pt x="6612491" y="0"/>
                  </a:lnTo>
                  <a:lnTo>
                    <a:pt x="6612491" y="2729155"/>
                  </a:lnTo>
                  <a:lnTo>
                    <a:pt x="0" y="272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868162" y="7773987"/>
            <a:ext cx="3352723" cy="1383760"/>
          </a:xfrm>
          <a:custGeom>
            <a:avLst/>
            <a:gdLst/>
            <a:ahLst/>
            <a:cxnLst/>
            <a:rect l="l" t="t" r="r" b="b"/>
            <a:pathLst>
              <a:path w="3352723" h="1383760">
                <a:moveTo>
                  <a:pt x="0" y="0"/>
                </a:moveTo>
                <a:lnTo>
                  <a:pt x="3352723" y="0"/>
                </a:lnTo>
                <a:lnTo>
                  <a:pt x="3352723" y="1383760"/>
                </a:lnTo>
                <a:lnTo>
                  <a:pt x="0" y="13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291573" y="9277712"/>
            <a:ext cx="4035613" cy="1665608"/>
          </a:xfrm>
          <a:custGeom>
            <a:avLst/>
            <a:gdLst/>
            <a:ahLst/>
            <a:cxnLst/>
            <a:rect l="l" t="t" r="r" b="b"/>
            <a:pathLst>
              <a:path w="4035613" h="1665608">
                <a:moveTo>
                  <a:pt x="0" y="0"/>
                </a:moveTo>
                <a:lnTo>
                  <a:pt x="4035613" y="0"/>
                </a:lnTo>
                <a:lnTo>
                  <a:pt x="4035613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92768" y="4772533"/>
            <a:ext cx="7315200" cy="1542842"/>
          </a:xfrm>
          <a:custGeom>
            <a:avLst/>
            <a:gdLst/>
            <a:ahLst/>
            <a:cxnLst/>
            <a:rect l="l" t="t" r="r" b="b"/>
            <a:pathLst>
              <a:path w="7315200" h="1542842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27537" y="2545518"/>
            <a:ext cx="7468178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 &amp; GOALS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4969" y="4912624"/>
            <a:ext cx="7315200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and standardize multi-year election datasets at national and state levels.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427537" y="8105926"/>
            <a:ext cx="7315200" cy="1542842"/>
          </a:xfrm>
          <a:custGeom>
            <a:avLst/>
            <a:gdLst/>
            <a:ahLst/>
            <a:cxnLst/>
            <a:rect l="l" t="t" r="r" b="b"/>
            <a:pathLst>
              <a:path w="7315200" h="1542842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27537" y="8370617"/>
            <a:ext cx="7315200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real-time visualization of election results and key performance metrics.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9944100" y="4745192"/>
            <a:ext cx="7315200" cy="1542842"/>
          </a:xfrm>
          <a:custGeom>
            <a:avLst/>
            <a:gdLst/>
            <a:ahLst/>
            <a:cxnLst/>
            <a:rect l="l" t="t" r="r" b="b"/>
            <a:pathLst>
              <a:path w="7315200" h="1542842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944100" y="5009883"/>
            <a:ext cx="7315200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 and present vote share trends, voter turnout, and demographic patterns.</a:t>
            </a:r>
          </a:p>
        </p:txBody>
      </p:sp>
      <p:sp>
        <p:nvSpPr>
          <p:cNvPr id="24" name="Freeform 24"/>
          <p:cNvSpPr/>
          <p:nvPr/>
        </p:nvSpPr>
        <p:spPr>
          <a:xfrm>
            <a:off x="9944100" y="8134472"/>
            <a:ext cx="7315200" cy="1542842"/>
          </a:xfrm>
          <a:custGeom>
            <a:avLst/>
            <a:gdLst/>
            <a:ahLst/>
            <a:cxnLst/>
            <a:rect l="l" t="t" r="r" b="b"/>
            <a:pathLst>
              <a:path w="7315200" h="1542842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9944100" y="8359502"/>
            <a:ext cx="7315200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in-depth insights into party and candidate performance.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5488601" y="6439230"/>
            <a:ext cx="7315200" cy="1542842"/>
          </a:xfrm>
          <a:custGeom>
            <a:avLst/>
            <a:gdLst/>
            <a:ahLst/>
            <a:cxnLst/>
            <a:rect l="l" t="t" r="r" b="b"/>
            <a:pathLst>
              <a:path w="7315200" h="1542842">
                <a:moveTo>
                  <a:pt x="0" y="0"/>
                </a:moveTo>
                <a:lnTo>
                  <a:pt x="7315200" y="0"/>
                </a:lnTo>
                <a:lnTo>
                  <a:pt x="7315200" y="1542842"/>
                </a:lnTo>
                <a:lnTo>
                  <a:pt x="0" y="15428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763859" y="6703921"/>
            <a:ext cx="6764685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1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scalable, reusable dashboard for future elections and datasets.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2" b="-4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016614" y="-3984386"/>
            <a:ext cx="10259174" cy="18283597"/>
          </a:xfrm>
          <a:custGeom>
            <a:avLst/>
            <a:gdLst/>
            <a:ahLst/>
            <a:cxnLst/>
            <a:rect l="l" t="t" r="r" b="b"/>
            <a:pathLst>
              <a:path w="10259174" h="18283597">
                <a:moveTo>
                  <a:pt x="0" y="0"/>
                </a:moveTo>
                <a:lnTo>
                  <a:pt x="10259175" y="0"/>
                </a:lnTo>
                <a:lnTo>
                  <a:pt x="10259175" y="18283597"/>
                </a:lnTo>
                <a:lnTo>
                  <a:pt x="0" y="1828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82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84298" y="1359200"/>
            <a:ext cx="7328216" cy="7568581"/>
            <a:chOff x="0" y="0"/>
            <a:chExt cx="6350000" cy="6558280"/>
          </a:xfrm>
        </p:grpSpPr>
        <p:sp>
          <p:nvSpPr>
            <p:cNvPr id="5" name="Freeform 5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7668" r="-572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360370" y="6898488"/>
            <a:ext cx="4488839" cy="44888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93378" y="452513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426946" y="-887681"/>
            <a:ext cx="2882434" cy="28824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396971" y="452513"/>
            <a:ext cx="10029974" cy="1813373"/>
            <a:chOff x="0" y="0"/>
            <a:chExt cx="13373299" cy="2417831"/>
          </a:xfrm>
        </p:grpSpPr>
        <p:sp>
          <p:nvSpPr>
            <p:cNvPr id="15" name="Freeform 15"/>
            <p:cNvSpPr/>
            <p:nvPr/>
          </p:nvSpPr>
          <p:spPr>
            <a:xfrm>
              <a:off x="3967813" y="0"/>
              <a:ext cx="5858180" cy="2417831"/>
            </a:xfrm>
            <a:custGeom>
              <a:avLst/>
              <a:gdLst/>
              <a:ahLst/>
              <a:cxnLst/>
              <a:rect l="l" t="t" r="r" b="b"/>
              <a:pathLst>
                <a:path w="5858180" h="2417831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5858180" cy="2417831"/>
            </a:xfrm>
            <a:custGeom>
              <a:avLst/>
              <a:gdLst/>
              <a:ahLst/>
              <a:cxnLst/>
              <a:rect l="l" t="t" r="r" b="b"/>
              <a:pathLst>
                <a:path w="5858180" h="2417831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515119" y="0"/>
              <a:ext cx="5858180" cy="2417831"/>
            </a:xfrm>
            <a:custGeom>
              <a:avLst/>
              <a:gdLst/>
              <a:ahLst/>
              <a:cxnLst/>
              <a:rect l="l" t="t" r="r" b="b"/>
              <a:pathLst>
                <a:path w="5858180" h="2417831">
                  <a:moveTo>
                    <a:pt x="0" y="0"/>
                  </a:moveTo>
                  <a:lnTo>
                    <a:pt x="5858180" y="0"/>
                  </a:lnTo>
                  <a:lnTo>
                    <a:pt x="5858180" y="2417831"/>
                  </a:lnTo>
                  <a:lnTo>
                    <a:pt x="0" y="2417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687549" y="895650"/>
            <a:ext cx="9448818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ACQUISITION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12514" y="2715698"/>
            <a:ext cx="9486506" cy="654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Collected verified, publicly available datasets: Indian Election Dataset (Kaggle), Parliament Election Data (GitHub), and Lok Sabha 2024 Results (Kaggle).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Ensured accuracy and diversity by consolidating multiple sources.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Performed initial cleaning and standardization for seamless Power BI integration.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368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53634" y="8539993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465200" y="8711612"/>
            <a:ext cx="2882434" cy="288243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DBE8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1920587"/>
            <a:ext cx="7887332" cy="7337713"/>
          </a:xfrm>
          <a:custGeom>
            <a:avLst/>
            <a:gdLst/>
            <a:ahLst/>
            <a:cxnLst/>
            <a:rect l="l" t="t" r="r" b="b"/>
            <a:pathLst>
              <a:path w="7887332" h="7337713">
                <a:moveTo>
                  <a:pt x="0" y="0"/>
                </a:moveTo>
                <a:lnTo>
                  <a:pt x="7887332" y="0"/>
                </a:lnTo>
                <a:lnTo>
                  <a:pt x="7887332" y="7337713"/>
                </a:lnTo>
                <a:lnTo>
                  <a:pt x="0" y="7337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r="-3227" b="-11782"/>
            </a:stretch>
          </a:blipFill>
          <a:ln w="142875" cap="rnd">
            <a:solidFill>
              <a:srgbClr val="CDBE8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5775" y="233382"/>
            <a:ext cx="11285745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INTEGRATION &amp; CLEANING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775" y="2607504"/>
            <a:ext cx="6900597" cy="708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Cleaned and standardized datasets to remove inconsistencies, duplicates, and missing values.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Integrated multiple datasets via API connections, creating a unified dataset for analysis.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Ensured the data structure supported both historical trends and real-time simulation.</a:t>
            </a:r>
          </a:p>
          <a:p>
            <a:pPr algn="l">
              <a:lnSpc>
                <a:spcPts val="5441"/>
              </a:lnSpc>
            </a:pPr>
            <a:endParaRPr lang="en-US" sz="30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316261">
            <a:off x="-4593122" y="8991630"/>
            <a:ext cx="7529179" cy="3011672"/>
            <a:chOff x="0" y="0"/>
            <a:chExt cx="6350000" cy="254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313207">
            <a:off x="16052950" y="-2271994"/>
            <a:ext cx="7529179" cy="3011672"/>
            <a:chOff x="0" y="0"/>
            <a:chExt cx="6350000" cy="254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9EA78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850239" y="2718246"/>
            <a:ext cx="7676245" cy="5926061"/>
          </a:xfrm>
          <a:custGeom>
            <a:avLst/>
            <a:gdLst/>
            <a:ahLst/>
            <a:cxnLst/>
            <a:rect l="l" t="t" r="r" b="b"/>
            <a:pathLst>
              <a:path w="7676245" h="5926061">
                <a:moveTo>
                  <a:pt x="0" y="0"/>
                </a:moveTo>
                <a:lnTo>
                  <a:pt x="7676245" y="0"/>
                </a:lnTo>
                <a:lnTo>
                  <a:pt x="7676245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28600" cap="rnd">
            <a:solidFill>
              <a:srgbClr val="9EA788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52281" y="324297"/>
            <a:ext cx="14734257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MODELLING &amp; STAR SCHEMA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32521"/>
            <a:ext cx="7456554" cy="648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Implemented a Star Schema with ElectionResults as the Fact Table and Candidate, Constituency, Party, and Year as Dimension Tables.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Created calculated columns and DAX measures: Vote %, Margin %, Turnout %.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Defined relationships for drill-downs, cross-filtering, and interactive dashboard analysis.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3000">
              <a:solidFill>
                <a:srgbClr val="62695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" name="Group 14"/>
          <p:cNvGrpSpPr/>
          <p:nvPr/>
        </p:nvGrpSpPr>
        <p:grpSpPr>
          <a:xfrm rot="-316261">
            <a:off x="-4440722" y="9144030"/>
            <a:ext cx="7529179" cy="3011672"/>
            <a:chOff x="0" y="0"/>
            <a:chExt cx="6350000" cy="254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-316261">
            <a:off x="-4288322" y="9296430"/>
            <a:ext cx="7529179" cy="3011672"/>
            <a:chOff x="0" y="0"/>
            <a:chExt cx="6350000" cy="254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solidFill>
              <a:srgbClr val="CDBE8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4705956" y="3693307"/>
            <a:ext cx="12577824" cy="5191211"/>
          </a:xfrm>
          <a:custGeom>
            <a:avLst/>
            <a:gdLst/>
            <a:ahLst/>
            <a:cxnLst/>
            <a:rect l="l" t="t" r="r" b="b"/>
            <a:pathLst>
              <a:path w="12577824" h="5191211">
                <a:moveTo>
                  <a:pt x="0" y="0"/>
                </a:moveTo>
                <a:lnTo>
                  <a:pt x="12577824" y="0"/>
                </a:lnTo>
                <a:lnTo>
                  <a:pt x="12577824" y="5191211"/>
                </a:lnTo>
                <a:lnTo>
                  <a:pt x="0" y="519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012650" y="220325"/>
            <a:ext cx="7582700" cy="1916255"/>
            <a:chOff x="0" y="0"/>
            <a:chExt cx="10110266" cy="2555007"/>
          </a:xfrm>
        </p:grpSpPr>
        <p:sp>
          <p:nvSpPr>
            <p:cNvPr id="5" name="Freeform 5"/>
            <p:cNvSpPr/>
            <p:nvPr/>
          </p:nvSpPr>
          <p:spPr>
            <a:xfrm>
              <a:off x="3919721" y="0"/>
              <a:ext cx="6190545" cy="2555007"/>
            </a:xfrm>
            <a:custGeom>
              <a:avLst/>
              <a:gdLst/>
              <a:ahLst/>
              <a:cxnLst/>
              <a:rect l="l" t="t" r="r" b="b"/>
              <a:pathLst>
                <a:path w="6190545" h="2555007">
                  <a:moveTo>
                    <a:pt x="0" y="0"/>
                  </a:moveTo>
                  <a:lnTo>
                    <a:pt x="6190545" y="0"/>
                  </a:lnTo>
                  <a:lnTo>
                    <a:pt x="6190545" y="2555007"/>
                  </a:lnTo>
                  <a:lnTo>
                    <a:pt x="0" y="255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190545" cy="2555007"/>
            </a:xfrm>
            <a:custGeom>
              <a:avLst/>
              <a:gdLst/>
              <a:ahLst/>
              <a:cxnLst/>
              <a:rect l="l" t="t" r="r" b="b"/>
              <a:pathLst>
                <a:path w="6190545" h="2555007">
                  <a:moveTo>
                    <a:pt x="0" y="0"/>
                  </a:moveTo>
                  <a:lnTo>
                    <a:pt x="6190545" y="0"/>
                  </a:lnTo>
                  <a:lnTo>
                    <a:pt x="6190545" y="2555007"/>
                  </a:lnTo>
                  <a:lnTo>
                    <a:pt x="0" y="255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30123" y="8422109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6267859" y="932587"/>
            <a:ext cx="1301788" cy="1152374"/>
          </a:xfrm>
          <a:custGeom>
            <a:avLst/>
            <a:gdLst/>
            <a:ahLst/>
            <a:cxnLst/>
            <a:rect l="l" t="t" r="r" b="b"/>
            <a:pathLst>
              <a:path w="1301788" h="1152374">
                <a:moveTo>
                  <a:pt x="0" y="0"/>
                </a:moveTo>
                <a:lnTo>
                  <a:pt x="1301788" y="0"/>
                </a:lnTo>
                <a:lnTo>
                  <a:pt x="1301788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617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839146" y="9135742"/>
            <a:ext cx="2335300" cy="23353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46783" y="-406906"/>
            <a:ext cx="2882434" cy="2882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311680" y="2296496"/>
            <a:ext cx="1730570" cy="1730570"/>
          </a:xfrm>
          <a:custGeom>
            <a:avLst/>
            <a:gdLst/>
            <a:ahLst/>
            <a:cxnLst/>
            <a:rect l="l" t="t" r="r" b="b"/>
            <a:pathLst>
              <a:path w="1730570" h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1739789">
            <a:off x="3675082" y="2553621"/>
            <a:ext cx="1003766" cy="1277943"/>
          </a:xfrm>
          <a:custGeom>
            <a:avLst/>
            <a:gdLst/>
            <a:ahLst/>
            <a:cxnLst/>
            <a:rect l="l" t="t" r="r" b="b"/>
            <a:pathLst>
              <a:path w="1003766" h="1277943">
                <a:moveTo>
                  <a:pt x="0" y="0"/>
                </a:moveTo>
                <a:lnTo>
                  <a:pt x="1003766" y="0"/>
                </a:lnTo>
                <a:lnTo>
                  <a:pt x="1003766" y="1277943"/>
                </a:lnTo>
                <a:lnTo>
                  <a:pt x="0" y="1277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195112" y="4360895"/>
            <a:ext cx="1730570" cy="1730570"/>
          </a:xfrm>
          <a:custGeom>
            <a:avLst/>
            <a:gdLst/>
            <a:ahLst/>
            <a:cxnLst/>
            <a:rect l="l" t="t" r="r" b="b"/>
            <a:pathLst>
              <a:path w="1730570" h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572990" y="4708113"/>
            <a:ext cx="1021062" cy="1036133"/>
          </a:xfrm>
          <a:custGeom>
            <a:avLst/>
            <a:gdLst/>
            <a:ahLst/>
            <a:cxnLst/>
            <a:rect l="l" t="t" r="r" b="b"/>
            <a:pathLst>
              <a:path w="1021062" h="1036133">
                <a:moveTo>
                  <a:pt x="0" y="0"/>
                </a:moveTo>
                <a:lnTo>
                  <a:pt x="1021063" y="0"/>
                </a:lnTo>
                <a:lnTo>
                  <a:pt x="1021063" y="1036134"/>
                </a:lnTo>
                <a:lnTo>
                  <a:pt x="0" y="10361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311680" y="6453415"/>
            <a:ext cx="1730570" cy="1730570"/>
          </a:xfrm>
          <a:custGeom>
            <a:avLst/>
            <a:gdLst/>
            <a:ahLst/>
            <a:cxnLst/>
            <a:rect l="l" t="t" r="r" b="b"/>
            <a:pathLst>
              <a:path w="1730570" h="1730570">
                <a:moveTo>
                  <a:pt x="0" y="0"/>
                </a:moveTo>
                <a:lnTo>
                  <a:pt x="1730570" y="0"/>
                </a:lnTo>
                <a:lnTo>
                  <a:pt x="1730570" y="1730569"/>
                </a:lnTo>
                <a:lnTo>
                  <a:pt x="0" y="1730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3549866" y="6737545"/>
            <a:ext cx="1067312" cy="1007155"/>
          </a:xfrm>
          <a:custGeom>
            <a:avLst/>
            <a:gdLst/>
            <a:ahLst/>
            <a:cxnLst/>
            <a:rect l="l" t="t" r="r" b="b"/>
            <a:pathLst>
              <a:path w="1067312" h="1007155">
                <a:moveTo>
                  <a:pt x="1067312" y="0"/>
                </a:moveTo>
                <a:lnTo>
                  <a:pt x="0" y="0"/>
                </a:lnTo>
                <a:lnTo>
                  <a:pt x="0" y="1007155"/>
                </a:lnTo>
                <a:lnTo>
                  <a:pt x="1067312" y="1007155"/>
                </a:lnTo>
                <a:lnTo>
                  <a:pt x="10673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73565" y="8456292"/>
            <a:ext cx="10969001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Party &amp; Candidate Insights – Detailed performance breakdowns.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072720" y="9135742"/>
            <a:ext cx="4035613" cy="1665608"/>
          </a:xfrm>
          <a:custGeom>
            <a:avLst/>
            <a:gdLst/>
            <a:ahLst/>
            <a:cxnLst/>
            <a:rect l="l" t="t" r="r" b="b"/>
            <a:pathLst>
              <a:path w="4035613" h="1665608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195112" y="8422109"/>
            <a:ext cx="1730570" cy="1730570"/>
          </a:xfrm>
          <a:custGeom>
            <a:avLst/>
            <a:gdLst/>
            <a:ahLst/>
            <a:cxnLst/>
            <a:rect l="l" t="t" r="r" b="b"/>
            <a:pathLst>
              <a:path w="1730570" h="1730570">
                <a:moveTo>
                  <a:pt x="0" y="0"/>
                </a:moveTo>
                <a:lnTo>
                  <a:pt x="1730570" y="0"/>
                </a:lnTo>
                <a:lnTo>
                  <a:pt x="1730570" y="1730570"/>
                </a:lnTo>
                <a:lnTo>
                  <a:pt x="0" y="1730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3451190" y="8730245"/>
            <a:ext cx="1165987" cy="980173"/>
          </a:xfrm>
          <a:custGeom>
            <a:avLst/>
            <a:gdLst/>
            <a:ahLst/>
            <a:cxnLst/>
            <a:rect l="l" t="t" r="r" b="b"/>
            <a:pathLst>
              <a:path w="1165987" h="980173">
                <a:moveTo>
                  <a:pt x="0" y="0"/>
                </a:moveTo>
                <a:lnTo>
                  <a:pt x="1165988" y="0"/>
                </a:lnTo>
                <a:lnTo>
                  <a:pt x="1165988" y="980172"/>
                </a:lnTo>
                <a:lnTo>
                  <a:pt x="0" y="9801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04615" y="349778"/>
            <a:ext cx="893938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DASHBOARD 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69909" y="2482331"/>
            <a:ext cx="10965345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Historical Trends – Multi-year analysis of vote share and turnout.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69909" y="4546730"/>
            <a:ext cx="10969001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Demographics – Insights by gender, age, and region.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73565" y="6561672"/>
            <a:ext cx="10965345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rPr>
              <a:t>Real-Time Results – Live tracking of parties, seats, and margins.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41217" y="-860402"/>
            <a:ext cx="2882434" cy="28824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02782" y="-3123713"/>
            <a:ext cx="2882434" cy="28824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0193" y="-241279"/>
            <a:ext cx="4035613" cy="1665608"/>
          </a:xfrm>
          <a:custGeom>
            <a:avLst/>
            <a:gdLst/>
            <a:ahLst/>
            <a:cxnLst/>
            <a:rect l="l" t="t" r="r" b="b"/>
            <a:pathLst>
              <a:path w="4035613" h="1665608">
                <a:moveTo>
                  <a:pt x="0" y="0"/>
                </a:moveTo>
                <a:lnTo>
                  <a:pt x="4035614" y="0"/>
                </a:lnTo>
                <a:lnTo>
                  <a:pt x="4035614" y="1665608"/>
                </a:lnTo>
                <a:lnTo>
                  <a:pt x="0" y="1665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31422" y="7896780"/>
            <a:ext cx="4035613" cy="1665608"/>
          </a:xfrm>
          <a:custGeom>
            <a:avLst/>
            <a:gdLst/>
            <a:ahLst/>
            <a:cxnLst/>
            <a:rect l="l" t="t" r="r" b="b"/>
            <a:pathLst>
              <a:path w="4035613" h="1665608">
                <a:moveTo>
                  <a:pt x="0" y="0"/>
                </a:moveTo>
                <a:lnTo>
                  <a:pt x="4035613" y="0"/>
                </a:lnTo>
                <a:lnTo>
                  <a:pt x="4035613" y="1665607"/>
                </a:lnTo>
                <a:lnTo>
                  <a:pt x="0" y="1665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15653228" y="1445844"/>
            <a:ext cx="1301788" cy="1152374"/>
          </a:xfrm>
          <a:custGeom>
            <a:avLst/>
            <a:gdLst/>
            <a:ahLst/>
            <a:cxnLst/>
            <a:rect l="l" t="t" r="r" b="b"/>
            <a:pathLst>
              <a:path w="1301788" h="1152374">
                <a:moveTo>
                  <a:pt x="0" y="0"/>
                </a:moveTo>
                <a:lnTo>
                  <a:pt x="1301789" y="0"/>
                </a:lnTo>
                <a:lnTo>
                  <a:pt x="1301789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617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869947" y="523041"/>
            <a:ext cx="8947044" cy="4299769"/>
            <a:chOff x="0" y="0"/>
            <a:chExt cx="11929392" cy="5733025"/>
          </a:xfrm>
        </p:grpSpPr>
        <p:sp>
          <p:nvSpPr>
            <p:cNvPr id="13" name="Freeform 13"/>
            <p:cNvSpPr/>
            <p:nvPr/>
          </p:nvSpPr>
          <p:spPr>
            <a:xfrm>
              <a:off x="1401232" y="0"/>
              <a:ext cx="1897607" cy="1897607"/>
            </a:xfrm>
            <a:custGeom>
              <a:avLst/>
              <a:gdLst/>
              <a:ahLst/>
              <a:cxnLst/>
              <a:rect l="l" t="t" r="r" b="b"/>
              <a:pathLst>
                <a:path w="1897607" h="1897607">
                  <a:moveTo>
                    <a:pt x="0" y="0"/>
                  </a:moveTo>
                  <a:lnTo>
                    <a:pt x="1897607" y="0"/>
                  </a:lnTo>
                  <a:lnTo>
                    <a:pt x="1897607" y="1897607"/>
                  </a:lnTo>
                  <a:lnTo>
                    <a:pt x="0" y="189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754443" y="336153"/>
              <a:ext cx="1191184" cy="1516554"/>
            </a:xfrm>
            <a:custGeom>
              <a:avLst/>
              <a:gdLst/>
              <a:ahLst/>
              <a:cxnLst/>
              <a:rect l="l" t="t" r="r" b="b"/>
              <a:pathLst>
                <a:path w="1191184" h="1516554">
                  <a:moveTo>
                    <a:pt x="0" y="0"/>
                  </a:moveTo>
                  <a:lnTo>
                    <a:pt x="1191184" y="0"/>
                  </a:lnTo>
                  <a:lnTo>
                    <a:pt x="1191184" y="1516553"/>
                  </a:lnTo>
                  <a:lnTo>
                    <a:pt x="0" y="1516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949796" y="0"/>
              <a:ext cx="1897607" cy="1897607"/>
            </a:xfrm>
            <a:custGeom>
              <a:avLst/>
              <a:gdLst/>
              <a:ahLst/>
              <a:cxnLst/>
              <a:rect l="l" t="t" r="r" b="b"/>
              <a:pathLst>
                <a:path w="1897607" h="1897607">
                  <a:moveTo>
                    <a:pt x="0" y="0"/>
                  </a:moveTo>
                  <a:lnTo>
                    <a:pt x="1897606" y="0"/>
                  </a:lnTo>
                  <a:lnTo>
                    <a:pt x="1897606" y="1897607"/>
                  </a:lnTo>
                  <a:lnTo>
                    <a:pt x="0" y="189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422361" y="374593"/>
              <a:ext cx="1131716" cy="1148420"/>
            </a:xfrm>
            <a:custGeom>
              <a:avLst/>
              <a:gdLst/>
              <a:ahLst/>
              <a:cxnLst/>
              <a:rect l="l" t="t" r="r" b="b"/>
              <a:pathLst>
                <a:path w="1131716" h="1148420">
                  <a:moveTo>
                    <a:pt x="0" y="0"/>
                  </a:moveTo>
                  <a:lnTo>
                    <a:pt x="1131715" y="0"/>
                  </a:lnTo>
                  <a:lnTo>
                    <a:pt x="1131715" y="1148420"/>
                  </a:lnTo>
                  <a:lnTo>
                    <a:pt x="0" y="114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58169"/>
              <a:ext cx="4700071" cy="3674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84"/>
                </a:lnSpc>
                <a:spcBef>
                  <a:spcPct val="0"/>
                </a:spcBef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Integrated interactive slicers for Year, Party Name, State, and Region to enable flexible data exploration.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867806" y="2058169"/>
              <a:ext cx="6061587" cy="3674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4"/>
                </a:lnSpc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Designed top-level KPIs showing real-time metrics:</a:t>
              </a:r>
            </a:p>
            <a:p>
              <a:pPr marL="568174" lvl="1" indent="-284087" algn="l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Total Seats Won</a:t>
              </a:r>
            </a:p>
            <a:p>
              <a:pPr marL="568174" lvl="1" indent="-284087" algn="l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Total Votes Counted</a:t>
              </a:r>
            </a:p>
            <a:p>
              <a:pPr marL="568174" lvl="1" indent="-284087" algn="l">
                <a:lnSpc>
                  <a:spcPts val="3684"/>
                </a:lnSpc>
                <a:buFont typeface="Arial"/>
                <a:buChar char="•"/>
              </a:pPr>
              <a:r>
                <a:rPr lang="en-US" sz="2631">
                  <a:solidFill>
                    <a:srgbClr val="626953"/>
                  </a:solidFill>
                  <a:latin typeface="Poppins"/>
                  <a:ea typeface="Poppins"/>
                  <a:cs typeface="Poppins"/>
                  <a:sym typeface="Poppins"/>
                </a:rPr>
                <a:t>Turnout Percentage</a:t>
              </a:r>
            </a:p>
            <a:p>
              <a:pPr algn="l">
                <a:lnSpc>
                  <a:spcPts val="3684"/>
                </a:lnSpc>
                <a:spcBef>
                  <a:spcPct val="0"/>
                </a:spcBef>
              </a:pPr>
              <a:endParaRPr lang="en-US" sz="2631">
                <a:solidFill>
                  <a:srgbClr val="62695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9910" y="523041"/>
            <a:ext cx="7389266" cy="3918431"/>
            <a:chOff x="0" y="0"/>
            <a:chExt cx="9852355" cy="522457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852355" cy="5224575"/>
              <a:chOff x="0" y="0"/>
              <a:chExt cx="1727200" cy="91595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27200" cy="915955"/>
              </a:xfrm>
              <a:custGeom>
                <a:avLst/>
                <a:gdLst/>
                <a:ahLst/>
                <a:cxnLst/>
                <a:rect l="l" t="t" r="r" b="b"/>
                <a:pathLst>
                  <a:path w="1727200" h="915955">
                    <a:moveTo>
                      <a:pt x="1727200" y="73192"/>
                    </a:moveTo>
                    <a:lnTo>
                      <a:pt x="1727200" y="842763"/>
                    </a:lnTo>
                    <a:cubicBezTo>
                      <a:pt x="1727200" y="883186"/>
                      <a:pt x="1694431" y="915955"/>
                      <a:pt x="1654008" y="915955"/>
                    </a:cubicBezTo>
                    <a:lnTo>
                      <a:pt x="73192" y="915955"/>
                    </a:lnTo>
                    <a:cubicBezTo>
                      <a:pt x="53780" y="915955"/>
                      <a:pt x="35163" y="908243"/>
                      <a:pt x="21437" y="894517"/>
                    </a:cubicBezTo>
                    <a:cubicBezTo>
                      <a:pt x="7711" y="880791"/>
                      <a:pt x="0" y="862175"/>
                      <a:pt x="0" y="842763"/>
                    </a:cubicBezTo>
                    <a:lnTo>
                      <a:pt x="0" y="73192"/>
                    </a:lnTo>
                    <a:cubicBezTo>
                      <a:pt x="0" y="53780"/>
                      <a:pt x="7711" y="35163"/>
                      <a:pt x="21437" y="21437"/>
                    </a:cubicBezTo>
                    <a:cubicBezTo>
                      <a:pt x="35163" y="7711"/>
                      <a:pt x="53780" y="0"/>
                      <a:pt x="73192" y="0"/>
                    </a:cubicBezTo>
                    <a:lnTo>
                      <a:pt x="1654008" y="0"/>
                    </a:lnTo>
                    <a:cubicBezTo>
                      <a:pt x="1673420" y="0"/>
                      <a:pt x="1692036" y="7711"/>
                      <a:pt x="1705763" y="21437"/>
                    </a:cubicBezTo>
                    <a:cubicBezTo>
                      <a:pt x="1719489" y="35163"/>
                      <a:pt x="1727200" y="53780"/>
                      <a:pt x="1727200" y="73192"/>
                    </a:cubicBezTo>
                    <a:close/>
                  </a:path>
                </a:pathLst>
              </a:custGeom>
              <a:solidFill>
                <a:srgbClr val="9EA788">
                  <a:alpha val="93725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1727200" cy="9731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65523" y="1019110"/>
              <a:ext cx="9386833" cy="2976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75"/>
                </a:lnSpc>
              </a:pPr>
              <a:r>
                <a:rPr lang="en-US" sz="7887">
                  <a:solidFill>
                    <a:srgbClr val="FFFFFF">
                      <a:alpha val="90980"/>
                    </a:srgbClr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Slicers &amp; KPIs Overview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248843" y="4985194"/>
            <a:ext cx="16010457" cy="2367864"/>
          </a:xfrm>
          <a:custGeom>
            <a:avLst/>
            <a:gdLst/>
            <a:ahLst/>
            <a:cxnLst/>
            <a:rect l="l" t="t" r="r" b="b"/>
            <a:pathLst>
              <a:path w="16010457" h="2367864">
                <a:moveTo>
                  <a:pt x="0" y="0"/>
                </a:moveTo>
                <a:lnTo>
                  <a:pt x="16010457" y="0"/>
                </a:lnTo>
                <a:lnTo>
                  <a:pt x="16010457" y="2367864"/>
                </a:lnTo>
                <a:lnTo>
                  <a:pt x="0" y="23678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1013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4165936" y="7701419"/>
            <a:ext cx="9956128" cy="2056329"/>
          </a:xfrm>
          <a:custGeom>
            <a:avLst/>
            <a:gdLst/>
            <a:ahLst/>
            <a:cxnLst/>
            <a:rect l="l" t="t" r="r" b="b"/>
            <a:pathLst>
              <a:path w="9956128" h="2056329">
                <a:moveTo>
                  <a:pt x="0" y="0"/>
                </a:moveTo>
                <a:lnTo>
                  <a:pt x="9956128" y="0"/>
                </a:lnTo>
                <a:lnTo>
                  <a:pt x="9956128" y="2056329"/>
                </a:lnTo>
                <a:lnTo>
                  <a:pt x="0" y="20563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682" b="-682"/>
            </a:stretch>
          </a:blipFill>
          <a:ln w="95250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55787" y="1028700"/>
            <a:ext cx="14638225" cy="8229600"/>
          </a:xfrm>
          <a:custGeom>
            <a:avLst/>
            <a:gdLst/>
            <a:ahLst/>
            <a:cxnLst/>
            <a:rect l="l" t="t" r="r" b="b"/>
            <a:pathLst>
              <a:path w="14638225" h="8229600">
                <a:moveTo>
                  <a:pt x="0" y="0"/>
                </a:moveTo>
                <a:lnTo>
                  <a:pt x="14638225" y="0"/>
                </a:lnTo>
                <a:lnTo>
                  <a:pt x="14638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9183972" y="6723877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3"/>
                </a:lnTo>
                <a:lnTo>
                  <a:pt x="0" y="115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3634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95588" y="-1989626"/>
            <a:ext cx="2882434" cy="28824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7079" y="2229408"/>
            <a:ext cx="9212667" cy="1665608"/>
            <a:chOff x="0" y="0"/>
            <a:chExt cx="12283556" cy="2220810"/>
          </a:xfrm>
        </p:grpSpPr>
        <p:sp>
          <p:nvSpPr>
            <p:cNvPr id="10" name="Freeform 10"/>
            <p:cNvSpPr/>
            <p:nvPr/>
          </p:nvSpPr>
          <p:spPr>
            <a:xfrm>
              <a:off x="3644490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902738" y="0"/>
              <a:ext cx="5380818" cy="2220810"/>
            </a:xfrm>
            <a:custGeom>
              <a:avLst/>
              <a:gdLst/>
              <a:ahLst/>
              <a:cxnLst/>
              <a:rect l="l" t="t" r="r" b="b"/>
              <a:pathLst>
                <a:path w="5380818" h="2220810">
                  <a:moveTo>
                    <a:pt x="0" y="0"/>
                  </a:moveTo>
                  <a:lnTo>
                    <a:pt x="5380818" y="0"/>
                  </a:lnTo>
                  <a:lnTo>
                    <a:pt x="5380818" y="2220810"/>
                  </a:lnTo>
                  <a:lnTo>
                    <a:pt x="0" y="2220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466723" y="6450434"/>
            <a:ext cx="6767931" cy="3804926"/>
          </a:xfrm>
          <a:custGeom>
            <a:avLst/>
            <a:gdLst/>
            <a:ahLst/>
            <a:cxnLst/>
            <a:rect l="l" t="t" r="r" b="b"/>
            <a:pathLst>
              <a:path w="6767931" h="3804926">
                <a:moveTo>
                  <a:pt x="0" y="0"/>
                </a:moveTo>
                <a:lnTo>
                  <a:pt x="6767932" y="0"/>
                </a:lnTo>
                <a:lnTo>
                  <a:pt x="6767932" y="3804926"/>
                </a:lnTo>
                <a:lnTo>
                  <a:pt x="0" y="3804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62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374238" y="549494"/>
            <a:ext cx="7913762" cy="4594006"/>
          </a:xfrm>
          <a:custGeom>
            <a:avLst/>
            <a:gdLst/>
            <a:ahLst/>
            <a:cxnLst/>
            <a:rect l="l" t="t" r="r" b="b"/>
            <a:pathLst>
              <a:path w="7913762" h="4594006">
                <a:moveTo>
                  <a:pt x="0" y="0"/>
                </a:moveTo>
                <a:lnTo>
                  <a:pt x="7913762" y="0"/>
                </a:lnTo>
                <a:lnTo>
                  <a:pt x="7913762" y="4594006"/>
                </a:lnTo>
                <a:lnTo>
                  <a:pt x="0" y="4594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05" t="-3343" r="-3205" b="-2509"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080470" y="5305952"/>
            <a:ext cx="7125997" cy="4981048"/>
          </a:xfrm>
          <a:custGeom>
            <a:avLst/>
            <a:gdLst/>
            <a:ahLst/>
            <a:cxnLst/>
            <a:rect l="l" t="t" r="r" b="b"/>
            <a:pathLst>
              <a:path w="7125997" h="4981048">
                <a:moveTo>
                  <a:pt x="0" y="0"/>
                </a:moveTo>
                <a:lnTo>
                  <a:pt x="7125997" y="0"/>
                </a:lnTo>
                <a:lnTo>
                  <a:pt x="7125997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42875" cap="rnd">
            <a:solidFill>
              <a:srgbClr val="626953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629775"/>
            <a:ext cx="7766888" cy="93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60"/>
              </a:lnSpc>
            </a:pPr>
            <a:r>
              <a:rPr lang="en-US" sz="6600">
                <a:solidFill>
                  <a:srgbClr val="62695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Historical Trends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" y="4149197"/>
            <a:ext cx="8039100" cy="143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Shows how vote share and turnout changed over the years, revealing shifts in party performance and voter engagement.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4900" y="5829404"/>
            <a:ext cx="8039100" cy="286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Vote Share %: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Party popularity trends over time.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Turnout %: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Tracks voter participation levels.</a:t>
            </a:r>
          </a:p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Visualization:</a:t>
            </a:r>
            <a:r>
              <a:rPr lang="en-US" sz="2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Line &amp; bar charts for year-wise comparison.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endParaRPr lang="en-US" sz="2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League Spartan</vt:lpstr>
      <vt:lpstr>Poppins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NFOSYS_PPT</dc:title>
  <dc:creator>Jannath noorain</dc:creator>
  <cp:lastModifiedBy>Jannath ul Noorain</cp:lastModifiedBy>
  <cp:revision>1</cp:revision>
  <dcterms:created xsi:type="dcterms:W3CDTF">2006-08-16T00:00:00Z</dcterms:created>
  <dcterms:modified xsi:type="dcterms:W3CDTF">2025-10-13T18:45:36Z</dcterms:modified>
  <dc:identifier>DAG1ffehRLQ</dc:identifier>
</cp:coreProperties>
</file>